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8" r:id="rId11"/>
    <p:sldId id="265" r:id="rId12"/>
    <p:sldId id="269" r:id="rId13"/>
    <p:sldId id="284" r:id="rId14"/>
    <p:sldId id="283" r:id="rId15"/>
    <p:sldId id="266"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67"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46E1C-1705-469F-B3E2-910FAB834A94}"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21203-749D-41BF-A5E8-7B4BD52B4DB3}" type="slidenum">
              <a:rPr lang="en-US" smtClean="0"/>
              <a:t>‹#›</a:t>
            </a:fld>
            <a:endParaRPr lang="en-US"/>
          </a:p>
        </p:txBody>
      </p:sp>
    </p:spTree>
    <p:extLst>
      <p:ext uri="{BB962C8B-B14F-4D97-AF65-F5344CB8AC3E}">
        <p14:creationId xmlns:p14="http://schemas.microsoft.com/office/powerpoint/2010/main" val="1640231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21203-749D-41BF-A5E8-7B4BD52B4DB3}" type="slidenum">
              <a:rPr lang="en-US" smtClean="0"/>
              <a:t>6</a:t>
            </a:fld>
            <a:endParaRPr lang="en-US"/>
          </a:p>
        </p:txBody>
      </p:sp>
    </p:spTree>
    <p:extLst>
      <p:ext uri="{BB962C8B-B14F-4D97-AF65-F5344CB8AC3E}">
        <p14:creationId xmlns:p14="http://schemas.microsoft.com/office/powerpoint/2010/main" val="410693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652A-A45B-F6C2-207B-952B4C154E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A9B1D0-9682-250E-A7E0-349DA3258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7221CE-4996-0FC1-75BB-78345C5CB7F5}"/>
              </a:ext>
            </a:extLst>
          </p:cNvPr>
          <p:cNvSpPr>
            <a:spLocks noGrp="1"/>
          </p:cNvSpPr>
          <p:nvPr>
            <p:ph type="dt" sz="half" idx="10"/>
          </p:nvPr>
        </p:nvSpPr>
        <p:spPr/>
        <p:txBody>
          <a:bodyPr/>
          <a:lstStyle/>
          <a:p>
            <a:fld id="{06B03E36-A18A-4CB0-B7C6-E9FCFEEC9F27}" type="datetimeFigureOut">
              <a:rPr lang="en-US" smtClean="0"/>
              <a:t>4/28/2025</a:t>
            </a:fld>
            <a:endParaRPr lang="en-US"/>
          </a:p>
        </p:txBody>
      </p:sp>
      <p:sp>
        <p:nvSpPr>
          <p:cNvPr id="5" name="Footer Placeholder 4">
            <a:extLst>
              <a:ext uri="{FF2B5EF4-FFF2-40B4-BE49-F238E27FC236}">
                <a16:creationId xmlns:a16="http://schemas.microsoft.com/office/drawing/2014/main" id="{C5151166-A616-96EB-176D-0C3C03C57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019B3-CC4A-DD56-69BD-7AE4995EDE61}"/>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154952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87A2-C3BC-A0BE-5C7F-AE237339BF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960C62-2603-9025-B471-9747010BDE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3E87C-DEB4-CA64-1C44-64B7EEF8B523}"/>
              </a:ext>
            </a:extLst>
          </p:cNvPr>
          <p:cNvSpPr>
            <a:spLocks noGrp="1"/>
          </p:cNvSpPr>
          <p:nvPr>
            <p:ph type="dt" sz="half" idx="10"/>
          </p:nvPr>
        </p:nvSpPr>
        <p:spPr/>
        <p:txBody>
          <a:bodyPr/>
          <a:lstStyle/>
          <a:p>
            <a:fld id="{06B03E36-A18A-4CB0-B7C6-E9FCFEEC9F27}" type="datetimeFigureOut">
              <a:rPr lang="en-US" smtClean="0"/>
              <a:t>4/28/2025</a:t>
            </a:fld>
            <a:endParaRPr lang="en-US"/>
          </a:p>
        </p:txBody>
      </p:sp>
      <p:sp>
        <p:nvSpPr>
          <p:cNvPr id="5" name="Footer Placeholder 4">
            <a:extLst>
              <a:ext uri="{FF2B5EF4-FFF2-40B4-BE49-F238E27FC236}">
                <a16:creationId xmlns:a16="http://schemas.microsoft.com/office/drawing/2014/main" id="{D94D4449-BA55-C75A-44FA-DEDB7D33D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55EB-FFE8-5824-49E0-9A85EBEDBB7C}"/>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249490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889930-308E-DDDC-8B17-CCB2BCC645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E014F2-6255-362D-6621-70A9333C4D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F3286-1010-54FC-C6D1-DE72B63F290F}"/>
              </a:ext>
            </a:extLst>
          </p:cNvPr>
          <p:cNvSpPr>
            <a:spLocks noGrp="1"/>
          </p:cNvSpPr>
          <p:nvPr>
            <p:ph type="dt" sz="half" idx="10"/>
          </p:nvPr>
        </p:nvSpPr>
        <p:spPr/>
        <p:txBody>
          <a:bodyPr/>
          <a:lstStyle/>
          <a:p>
            <a:fld id="{06B03E36-A18A-4CB0-B7C6-E9FCFEEC9F27}" type="datetimeFigureOut">
              <a:rPr lang="en-US" smtClean="0"/>
              <a:t>4/28/2025</a:t>
            </a:fld>
            <a:endParaRPr lang="en-US"/>
          </a:p>
        </p:txBody>
      </p:sp>
      <p:sp>
        <p:nvSpPr>
          <p:cNvPr id="5" name="Footer Placeholder 4">
            <a:extLst>
              <a:ext uri="{FF2B5EF4-FFF2-40B4-BE49-F238E27FC236}">
                <a16:creationId xmlns:a16="http://schemas.microsoft.com/office/drawing/2014/main" id="{A6D4CE7F-03B7-DC7E-072D-08C71A252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DA68E-0507-25AC-596B-4C366D353387}"/>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103829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274E-CA9D-E6AC-08BD-23F5B7DD9B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3F113-CFFC-C1F9-0043-5C0BC66BF5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9CC97-3CA3-8445-7DEE-D0A75727768E}"/>
              </a:ext>
            </a:extLst>
          </p:cNvPr>
          <p:cNvSpPr>
            <a:spLocks noGrp="1"/>
          </p:cNvSpPr>
          <p:nvPr>
            <p:ph type="dt" sz="half" idx="10"/>
          </p:nvPr>
        </p:nvSpPr>
        <p:spPr/>
        <p:txBody>
          <a:bodyPr/>
          <a:lstStyle/>
          <a:p>
            <a:fld id="{06B03E36-A18A-4CB0-B7C6-E9FCFEEC9F27}" type="datetimeFigureOut">
              <a:rPr lang="en-US" smtClean="0"/>
              <a:t>4/28/2025</a:t>
            </a:fld>
            <a:endParaRPr lang="en-US"/>
          </a:p>
        </p:txBody>
      </p:sp>
      <p:sp>
        <p:nvSpPr>
          <p:cNvPr id="5" name="Footer Placeholder 4">
            <a:extLst>
              <a:ext uri="{FF2B5EF4-FFF2-40B4-BE49-F238E27FC236}">
                <a16:creationId xmlns:a16="http://schemas.microsoft.com/office/drawing/2014/main" id="{9A82A3BF-16DA-0267-B71B-7C670C102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C6992-B117-27CC-CB32-152DE5CB9893}"/>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399591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0E06-7B3F-8EFD-A8E5-6DDC487B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DF99E7-3A14-0615-CE40-11FB1332F5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F52ADF-B14D-636D-D852-1B19DF85F11B}"/>
              </a:ext>
            </a:extLst>
          </p:cNvPr>
          <p:cNvSpPr>
            <a:spLocks noGrp="1"/>
          </p:cNvSpPr>
          <p:nvPr>
            <p:ph type="dt" sz="half" idx="10"/>
          </p:nvPr>
        </p:nvSpPr>
        <p:spPr/>
        <p:txBody>
          <a:bodyPr/>
          <a:lstStyle/>
          <a:p>
            <a:fld id="{06B03E36-A18A-4CB0-B7C6-E9FCFEEC9F27}" type="datetimeFigureOut">
              <a:rPr lang="en-US" smtClean="0"/>
              <a:t>4/28/2025</a:t>
            </a:fld>
            <a:endParaRPr lang="en-US"/>
          </a:p>
        </p:txBody>
      </p:sp>
      <p:sp>
        <p:nvSpPr>
          <p:cNvPr id="5" name="Footer Placeholder 4">
            <a:extLst>
              <a:ext uri="{FF2B5EF4-FFF2-40B4-BE49-F238E27FC236}">
                <a16:creationId xmlns:a16="http://schemas.microsoft.com/office/drawing/2014/main" id="{B1856908-C426-2597-AA85-21A2A4289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365CA-DA1E-38E5-5F44-41E66FACDAB6}"/>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53313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04240-5DB3-FE17-AB6B-A9C46761C0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AC4AC4-634C-3A48-AFF8-D8439D1BFD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DB1EDE-2753-AB2C-147F-CA79958E57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CF25C8-34CE-4719-147E-E4BDC3AD83E7}"/>
              </a:ext>
            </a:extLst>
          </p:cNvPr>
          <p:cNvSpPr>
            <a:spLocks noGrp="1"/>
          </p:cNvSpPr>
          <p:nvPr>
            <p:ph type="dt" sz="half" idx="10"/>
          </p:nvPr>
        </p:nvSpPr>
        <p:spPr/>
        <p:txBody>
          <a:bodyPr/>
          <a:lstStyle/>
          <a:p>
            <a:fld id="{06B03E36-A18A-4CB0-B7C6-E9FCFEEC9F27}" type="datetimeFigureOut">
              <a:rPr lang="en-US" smtClean="0"/>
              <a:t>4/28/2025</a:t>
            </a:fld>
            <a:endParaRPr lang="en-US"/>
          </a:p>
        </p:txBody>
      </p:sp>
      <p:sp>
        <p:nvSpPr>
          <p:cNvPr id="6" name="Footer Placeholder 5">
            <a:extLst>
              <a:ext uri="{FF2B5EF4-FFF2-40B4-BE49-F238E27FC236}">
                <a16:creationId xmlns:a16="http://schemas.microsoft.com/office/drawing/2014/main" id="{58EBF0C0-F001-34E7-102F-477F4D3F54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9F90C-B68C-9386-6D0E-2EE49547EFB3}"/>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19390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5F0C-5B97-3159-9193-254C3D121A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3461C4-60A6-1F53-7676-9AA015FE74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913A1-36F7-65BA-9F09-BAABE581B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3771D0-A8BF-E231-9B9D-8C286C062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56C936-0D47-1CCF-15AB-B77E5FFEA7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D9AE6-EDC7-4DC8-6657-CEB549638C3C}"/>
              </a:ext>
            </a:extLst>
          </p:cNvPr>
          <p:cNvSpPr>
            <a:spLocks noGrp="1"/>
          </p:cNvSpPr>
          <p:nvPr>
            <p:ph type="dt" sz="half" idx="10"/>
          </p:nvPr>
        </p:nvSpPr>
        <p:spPr/>
        <p:txBody>
          <a:bodyPr/>
          <a:lstStyle/>
          <a:p>
            <a:fld id="{06B03E36-A18A-4CB0-B7C6-E9FCFEEC9F27}" type="datetimeFigureOut">
              <a:rPr lang="en-US" smtClean="0"/>
              <a:t>4/28/2025</a:t>
            </a:fld>
            <a:endParaRPr lang="en-US"/>
          </a:p>
        </p:txBody>
      </p:sp>
      <p:sp>
        <p:nvSpPr>
          <p:cNvPr id="8" name="Footer Placeholder 7">
            <a:extLst>
              <a:ext uri="{FF2B5EF4-FFF2-40B4-BE49-F238E27FC236}">
                <a16:creationId xmlns:a16="http://schemas.microsoft.com/office/drawing/2014/main" id="{46DCDE55-7F40-B17F-8B01-EA33D0029E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9760BF-3C5E-E3C6-492B-293E0A695E7F}"/>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376600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E33D-6622-482F-B508-7D72556700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2468FF-8A20-700F-9921-4AF1B54EFF20}"/>
              </a:ext>
            </a:extLst>
          </p:cNvPr>
          <p:cNvSpPr>
            <a:spLocks noGrp="1"/>
          </p:cNvSpPr>
          <p:nvPr>
            <p:ph type="dt" sz="half" idx="10"/>
          </p:nvPr>
        </p:nvSpPr>
        <p:spPr/>
        <p:txBody>
          <a:bodyPr/>
          <a:lstStyle/>
          <a:p>
            <a:fld id="{06B03E36-A18A-4CB0-B7C6-E9FCFEEC9F27}" type="datetimeFigureOut">
              <a:rPr lang="en-US" smtClean="0"/>
              <a:t>4/28/2025</a:t>
            </a:fld>
            <a:endParaRPr lang="en-US"/>
          </a:p>
        </p:txBody>
      </p:sp>
      <p:sp>
        <p:nvSpPr>
          <p:cNvPr id="4" name="Footer Placeholder 3">
            <a:extLst>
              <a:ext uri="{FF2B5EF4-FFF2-40B4-BE49-F238E27FC236}">
                <a16:creationId xmlns:a16="http://schemas.microsoft.com/office/drawing/2014/main" id="{EF36DD44-C28A-8C64-C350-FDE78341DA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5F0684-0D8D-DC07-5498-0CE090A2B34B}"/>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243808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E5499-5D0D-1511-CF24-4D9FDFD170B4}"/>
              </a:ext>
            </a:extLst>
          </p:cNvPr>
          <p:cNvSpPr>
            <a:spLocks noGrp="1"/>
          </p:cNvSpPr>
          <p:nvPr>
            <p:ph type="dt" sz="half" idx="10"/>
          </p:nvPr>
        </p:nvSpPr>
        <p:spPr/>
        <p:txBody>
          <a:bodyPr/>
          <a:lstStyle/>
          <a:p>
            <a:fld id="{06B03E36-A18A-4CB0-B7C6-E9FCFEEC9F27}" type="datetimeFigureOut">
              <a:rPr lang="en-US" smtClean="0"/>
              <a:t>4/28/2025</a:t>
            </a:fld>
            <a:endParaRPr lang="en-US"/>
          </a:p>
        </p:txBody>
      </p:sp>
      <p:sp>
        <p:nvSpPr>
          <p:cNvPr id="3" name="Footer Placeholder 2">
            <a:extLst>
              <a:ext uri="{FF2B5EF4-FFF2-40B4-BE49-F238E27FC236}">
                <a16:creationId xmlns:a16="http://schemas.microsoft.com/office/drawing/2014/main" id="{B979231B-8E47-70DC-E1C8-E5693DEDF3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BCA68-8FA0-3316-CBCB-C6BED20F648A}"/>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321978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E69A-0CA9-DDD2-86E3-42E122B45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714C6-C0A7-2F24-B489-0B3E3DF5B3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E4E72F-382D-3506-1510-8A786CC02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CF4570-9495-66F1-7A94-4D2C37529ED1}"/>
              </a:ext>
            </a:extLst>
          </p:cNvPr>
          <p:cNvSpPr>
            <a:spLocks noGrp="1"/>
          </p:cNvSpPr>
          <p:nvPr>
            <p:ph type="dt" sz="half" idx="10"/>
          </p:nvPr>
        </p:nvSpPr>
        <p:spPr/>
        <p:txBody>
          <a:bodyPr/>
          <a:lstStyle/>
          <a:p>
            <a:fld id="{06B03E36-A18A-4CB0-B7C6-E9FCFEEC9F27}" type="datetimeFigureOut">
              <a:rPr lang="en-US" smtClean="0"/>
              <a:t>4/28/2025</a:t>
            </a:fld>
            <a:endParaRPr lang="en-US"/>
          </a:p>
        </p:txBody>
      </p:sp>
      <p:sp>
        <p:nvSpPr>
          <p:cNvPr id="6" name="Footer Placeholder 5">
            <a:extLst>
              <a:ext uri="{FF2B5EF4-FFF2-40B4-BE49-F238E27FC236}">
                <a16:creationId xmlns:a16="http://schemas.microsoft.com/office/drawing/2014/main" id="{3CCDCCEF-1158-5747-6B8D-F5ACEF006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96655-2477-5D24-C120-47AB59C1D8E9}"/>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408288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6BC4-2F8D-0B36-9060-446FA56E1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16E30-5EFD-2FC3-11EA-9568CA435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6EBCB2-DFD0-D7A0-6113-118323C87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39DAC-6743-EF5A-15B8-A66B250907B9}"/>
              </a:ext>
            </a:extLst>
          </p:cNvPr>
          <p:cNvSpPr>
            <a:spLocks noGrp="1"/>
          </p:cNvSpPr>
          <p:nvPr>
            <p:ph type="dt" sz="half" idx="10"/>
          </p:nvPr>
        </p:nvSpPr>
        <p:spPr/>
        <p:txBody>
          <a:bodyPr/>
          <a:lstStyle/>
          <a:p>
            <a:fld id="{06B03E36-A18A-4CB0-B7C6-E9FCFEEC9F27}" type="datetimeFigureOut">
              <a:rPr lang="en-US" smtClean="0"/>
              <a:t>4/28/2025</a:t>
            </a:fld>
            <a:endParaRPr lang="en-US"/>
          </a:p>
        </p:txBody>
      </p:sp>
      <p:sp>
        <p:nvSpPr>
          <p:cNvPr id="6" name="Footer Placeholder 5">
            <a:extLst>
              <a:ext uri="{FF2B5EF4-FFF2-40B4-BE49-F238E27FC236}">
                <a16:creationId xmlns:a16="http://schemas.microsoft.com/office/drawing/2014/main" id="{87D3F48B-D250-5857-D558-FF1877AEFE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F90DD6-501D-36BA-A2E3-C84A79C0F1E0}"/>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84588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F00F21-D573-6818-95B3-C26A2BBF0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254874-8F7C-318A-1657-E68EAA31E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3D29F-F873-8B7C-CCB8-2F9652666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B03E36-A18A-4CB0-B7C6-E9FCFEEC9F27}" type="datetimeFigureOut">
              <a:rPr lang="en-US" smtClean="0"/>
              <a:t>4/28/2025</a:t>
            </a:fld>
            <a:endParaRPr lang="en-US"/>
          </a:p>
        </p:txBody>
      </p:sp>
      <p:sp>
        <p:nvSpPr>
          <p:cNvPr id="5" name="Footer Placeholder 4">
            <a:extLst>
              <a:ext uri="{FF2B5EF4-FFF2-40B4-BE49-F238E27FC236}">
                <a16:creationId xmlns:a16="http://schemas.microsoft.com/office/drawing/2014/main" id="{F49886D7-579C-CDB6-B7F0-38F43A787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9C29AB-9341-4DDE-CAA1-762C8585D1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831FAC-937B-418F-B9E7-B0546C2132D6}" type="slidenum">
              <a:rPr lang="en-US" smtClean="0"/>
              <a:t>‹#›</a:t>
            </a:fld>
            <a:endParaRPr lang="en-US"/>
          </a:p>
        </p:txBody>
      </p:sp>
    </p:spTree>
    <p:extLst>
      <p:ext uri="{BB962C8B-B14F-4D97-AF65-F5344CB8AC3E}">
        <p14:creationId xmlns:p14="http://schemas.microsoft.com/office/powerpoint/2010/main" val="1933768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EF71C0E-8FA5-E022-06EB-4530FE8CD163}"/>
              </a:ext>
            </a:extLst>
          </p:cNvPr>
          <p:cNvPicPr>
            <a:picLocks noChangeAspect="1"/>
          </p:cNvPicPr>
          <p:nvPr/>
        </p:nvPicPr>
        <p:blipFill>
          <a:blip r:embed="rId2"/>
          <a:srcRect t="13278" b="6722"/>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9" name="Rectangle 18">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616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2FE2A1-A5EE-BE6C-6330-C7A82D755669}"/>
              </a:ext>
            </a:extLst>
          </p:cNvPr>
          <p:cNvPicPr>
            <a:picLocks noChangeAspect="1"/>
          </p:cNvPicPr>
          <p:nvPr/>
        </p:nvPicPr>
        <p:blipFill>
          <a:blip r:embed="rId2"/>
          <a:stretch>
            <a:fillRect/>
          </a:stretch>
        </p:blipFill>
        <p:spPr>
          <a:xfrm>
            <a:off x="1457325" y="523875"/>
            <a:ext cx="9277350" cy="5810250"/>
          </a:xfrm>
          <a:prstGeom prst="rect">
            <a:avLst/>
          </a:prstGeom>
        </p:spPr>
      </p:pic>
    </p:spTree>
    <p:extLst>
      <p:ext uri="{BB962C8B-B14F-4D97-AF65-F5344CB8AC3E}">
        <p14:creationId xmlns:p14="http://schemas.microsoft.com/office/powerpoint/2010/main" val="4115263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408B27-8E45-1A19-37D7-C4B49EFDB7DA}"/>
              </a:ext>
            </a:extLst>
          </p:cNvPr>
          <p:cNvPicPr>
            <a:picLocks noGrp="1" noChangeAspect="1"/>
          </p:cNvPicPr>
          <p:nvPr>
            <p:ph idx="1"/>
          </p:nvPr>
        </p:nvPicPr>
        <p:blipFill>
          <a:blip r:embed="rId2"/>
          <a:stretch>
            <a:fillRect/>
          </a:stretch>
        </p:blipFill>
        <p:spPr>
          <a:xfrm>
            <a:off x="1510759" y="643466"/>
            <a:ext cx="9170481" cy="5571067"/>
          </a:xfrm>
          <a:prstGeom prst="rect">
            <a:avLst/>
          </a:prstGeom>
        </p:spPr>
      </p:pic>
    </p:spTree>
    <p:extLst>
      <p:ext uri="{BB962C8B-B14F-4D97-AF65-F5344CB8AC3E}">
        <p14:creationId xmlns:p14="http://schemas.microsoft.com/office/powerpoint/2010/main" val="266396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217B20-275A-9FEB-078B-97CEE38454B2}"/>
              </a:ext>
            </a:extLst>
          </p:cNvPr>
          <p:cNvPicPr>
            <a:picLocks noGrp="1" noChangeAspect="1"/>
          </p:cNvPicPr>
          <p:nvPr>
            <p:ph idx="1"/>
          </p:nvPr>
        </p:nvPicPr>
        <p:blipFill>
          <a:blip r:embed="rId2"/>
          <a:stretch>
            <a:fillRect/>
          </a:stretch>
        </p:blipFill>
        <p:spPr>
          <a:xfrm>
            <a:off x="698643" y="236306"/>
            <a:ext cx="10787865" cy="5940657"/>
          </a:xfrm>
        </p:spPr>
      </p:pic>
    </p:spTree>
    <p:extLst>
      <p:ext uri="{BB962C8B-B14F-4D97-AF65-F5344CB8AC3E}">
        <p14:creationId xmlns:p14="http://schemas.microsoft.com/office/powerpoint/2010/main" val="371234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C914EE-89B1-3DB6-1A0A-599A8FBD9573}"/>
              </a:ext>
            </a:extLst>
          </p:cNvPr>
          <p:cNvPicPr>
            <a:picLocks noGrp="1" noChangeAspect="1"/>
          </p:cNvPicPr>
          <p:nvPr>
            <p:ph idx="1"/>
          </p:nvPr>
        </p:nvPicPr>
        <p:blipFill>
          <a:blip r:embed="rId2"/>
          <a:stretch>
            <a:fillRect/>
          </a:stretch>
        </p:blipFill>
        <p:spPr>
          <a:xfrm>
            <a:off x="1639145" y="643466"/>
            <a:ext cx="8913709" cy="5571067"/>
          </a:xfrm>
          <a:prstGeom prst="rect">
            <a:avLst/>
          </a:prstGeom>
        </p:spPr>
      </p:pic>
    </p:spTree>
    <p:extLst>
      <p:ext uri="{BB962C8B-B14F-4D97-AF65-F5344CB8AC3E}">
        <p14:creationId xmlns:p14="http://schemas.microsoft.com/office/powerpoint/2010/main" val="36507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690405-8123-5BEB-BD0A-F9AD45359728}"/>
              </a:ext>
            </a:extLst>
          </p:cNvPr>
          <p:cNvPicPr>
            <a:picLocks noGrp="1" noChangeAspect="1"/>
          </p:cNvPicPr>
          <p:nvPr>
            <p:ph idx="1"/>
          </p:nvPr>
        </p:nvPicPr>
        <p:blipFill>
          <a:blip r:embed="rId2"/>
          <a:stretch>
            <a:fillRect/>
          </a:stretch>
        </p:blipFill>
        <p:spPr>
          <a:xfrm>
            <a:off x="1743603" y="643466"/>
            <a:ext cx="8704793" cy="5571067"/>
          </a:xfrm>
          <a:prstGeom prst="rect">
            <a:avLst/>
          </a:prstGeom>
        </p:spPr>
      </p:pic>
    </p:spTree>
    <p:extLst>
      <p:ext uri="{BB962C8B-B14F-4D97-AF65-F5344CB8AC3E}">
        <p14:creationId xmlns:p14="http://schemas.microsoft.com/office/powerpoint/2010/main" val="24199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6686E1-9139-8B2B-C188-43CCF322B4CD}"/>
              </a:ext>
            </a:extLst>
          </p:cNvPr>
          <p:cNvSpPr>
            <a:spLocks noGrp="1"/>
          </p:cNvSpPr>
          <p:nvPr>
            <p:ph idx="1"/>
          </p:nvPr>
        </p:nvSpPr>
        <p:spPr>
          <a:xfrm>
            <a:off x="838200" y="534256"/>
            <a:ext cx="10515600" cy="5642707"/>
          </a:xfrm>
        </p:spPr>
        <p:txBody>
          <a:bodyPr/>
          <a:lstStyle/>
          <a:p>
            <a:r>
              <a:rPr lang="en-US" dirty="0"/>
              <a:t>Top twelve cloud security threats according to 2015 reports.</a:t>
            </a:r>
          </a:p>
          <a:p>
            <a:r>
              <a:rPr lang="en-US" dirty="0"/>
              <a:t>1. Data breaches.</a:t>
            </a:r>
          </a:p>
          <a:p>
            <a:r>
              <a:rPr lang="en-US" dirty="0"/>
              <a:t>2. Compromised credentials and broken authentication.</a:t>
            </a:r>
          </a:p>
          <a:p>
            <a:r>
              <a:rPr lang="en-US" dirty="0"/>
              <a:t>3. Hacked interfaces and APIs.</a:t>
            </a:r>
          </a:p>
          <a:p>
            <a:r>
              <a:rPr lang="en-US" dirty="0"/>
              <a:t>4. Exploited system vulnerabilities.</a:t>
            </a:r>
          </a:p>
          <a:p>
            <a:r>
              <a:rPr lang="en-US" dirty="0"/>
              <a:t>5. Account hijacking.</a:t>
            </a:r>
          </a:p>
          <a:p>
            <a:r>
              <a:rPr lang="en-US" dirty="0"/>
              <a:t>6. Malicious insiders.</a:t>
            </a:r>
          </a:p>
          <a:p>
            <a:r>
              <a:rPr lang="en-US" b="1" dirty="0"/>
              <a:t>The other six threats are: advanced persistent threats (APTs), permanent data loss, inadequate diligence, cloud service abuse, DoS attacks, and shared technology.</a:t>
            </a:r>
          </a:p>
        </p:txBody>
      </p:sp>
    </p:spTree>
    <p:extLst>
      <p:ext uri="{BB962C8B-B14F-4D97-AF65-F5344CB8AC3E}">
        <p14:creationId xmlns:p14="http://schemas.microsoft.com/office/powerpoint/2010/main" val="821339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6DEF-8F62-4FCA-C407-2E7C3466B80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CD67C99-E46C-4E01-D9D2-CD9A332E4BB3}"/>
              </a:ext>
            </a:extLst>
          </p:cNvPr>
          <p:cNvPicPr>
            <a:picLocks noGrp="1" noChangeAspect="1"/>
          </p:cNvPicPr>
          <p:nvPr>
            <p:ph idx="1"/>
          </p:nvPr>
        </p:nvPicPr>
        <p:blipFill>
          <a:blip r:embed="rId2"/>
          <a:stretch>
            <a:fillRect/>
          </a:stretch>
        </p:blipFill>
        <p:spPr>
          <a:xfrm>
            <a:off x="2769977" y="1825625"/>
            <a:ext cx="6652045" cy="4351338"/>
          </a:xfrm>
        </p:spPr>
      </p:pic>
    </p:spTree>
    <p:extLst>
      <p:ext uri="{BB962C8B-B14F-4D97-AF65-F5344CB8AC3E}">
        <p14:creationId xmlns:p14="http://schemas.microsoft.com/office/powerpoint/2010/main" val="3327653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C07D-A5FB-52F1-9BBC-E230E7DEC23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C49B410-AC03-3C81-AE08-74F2E47DFD84}"/>
              </a:ext>
            </a:extLst>
          </p:cNvPr>
          <p:cNvPicPr>
            <a:picLocks noGrp="1" noChangeAspect="1"/>
          </p:cNvPicPr>
          <p:nvPr>
            <p:ph idx="1"/>
          </p:nvPr>
        </p:nvPicPr>
        <p:blipFill>
          <a:blip r:embed="rId2"/>
          <a:stretch>
            <a:fillRect/>
          </a:stretch>
        </p:blipFill>
        <p:spPr>
          <a:xfrm>
            <a:off x="2499097" y="1825625"/>
            <a:ext cx="7193805" cy="4351338"/>
          </a:xfrm>
        </p:spPr>
      </p:pic>
    </p:spTree>
    <p:extLst>
      <p:ext uri="{BB962C8B-B14F-4D97-AF65-F5344CB8AC3E}">
        <p14:creationId xmlns:p14="http://schemas.microsoft.com/office/powerpoint/2010/main" val="244855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A74B-6C09-6735-0B33-D31A69A12E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2F4E4A4-2736-B042-6F37-051416869B70}"/>
              </a:ext>
            </a:extLst>
          </p:cNvPr>
          <p:cNvPicPr>
            <a:picLocks noGrp="1" noChangeAspect="1"/>
          </p:cNvPicPr>
          <p:nvPr>
            <p:ph idx="1"/>
          </p:nvPr>
        </p:nvPicPr>
        <p:blipFill>
          <a:blip r:embed="rId2"/>
          <a:stretch>
            <a:fillRect/>
          </a:stretch>
        </p:blipFill>
        <p:spPr>
          <a:xfrm>
            <a:off x="2854326" y="1825625"/>
            <a:ext cx="6483348" cy="4351338"/>
          </a:xfrm>
        </p:spPr>
      </p:pic>
    </p:spTree>
    <p:extLst>
      <p:ext uri="{BB962C8B-B14F-4D97-AF65-F5344CB8AC3E}">
        <p14:creationId xmlns:p14="http://schemas.microsoft.com/office/powerpoint/2010/main" val="1756851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04246-0F4C-54AE-6D5D-1861945F980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E24A104-C18F-E6D4-D4F8-DA34D2E12CD6}"/>
              </a:ext>
            </a:extLst>
          </p:cNvPr>
          <p:cNvPicPr>
            <a:picLocks noGrp="1" noChangeAspect="1"/>
          </p:cNvPicPr>
          <p:nvPr>
            <p:ph idx="1"/>
          </p:nvPr>
        </p:nvPicPr>
        <p:blipFill>
          <a:blip r:embed="rId2"/>
          <a:stretch>
            <a:fillRect/>
          </a:stretch>
        </p:blipFill>
        <p:spPr>
          <a:xfrm>
            <a:off x="2321796" y="1825625"/>
            <a:ext cx="7548408" cy="4351338"/>
          </a:xfrm>
        </p:spPr>
      </p:pic>
    </p:spTree>
    <p:extLst>
      <p:ext uri="{BB962C8B-B14F-4D97-AF65-F5344CB8AC3E}">
        <p14:creationId xmlns:p14="http://schemas.microsoft.com/office/powerpoint/2010/main" val="165279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34F8-C1F9-0C20-8737-847BFDA7B6AA}"/>
              </a:ext>
            </a:extLst>
          </p:cNvPr>
          <p:cNvSpPr>
            <a:spLocks noGrp="1"/>
          </p:cNvSpPr>
          <p:nvPr>
            <p:ph type="title"/>
          </p:nvPr>
        </p:nvSpPr>
        <p:spPr/>
        <p:txBody>
          <a:bodyPr/>
          <a:lstStyle/>
          <a:p>
            <a:r>
              <a:rPr lang="en-US" dirty="0"/>
              <a:t>CLOUD SECURITY</a:t>
            </a:r>
          </a:p>
        </p:txBody>
      </p:sp>
      <p:sp>
        <p:nvSpPr>
          <p:cNvPr id="3" name="Content Placeholder 2">
            <a:extLst>
              <a:ext uri="{FF2B5EF4-FFF2-40B4-BE49-F238E27FC236}">
                <a16:creationId xmlns:a16="http://schemas.microsoft.com/office/drawing/2014/main" id="{B1AF4E26-1F70-7288-57E8-91CD6484BBCF}"/>
              </a:ext>
            </a:extLst>
          </p:cNvPr>
          <p:cNvSpPr>
            <a:spLocks noGrp="1"/>
          </p:cNvSpPr>
          <p:nvPr>
            <p:ph idx="1"/>
          </p:nvPr>
        </p:nvSpPr>
        <p:spPr/>
        <p:txBody>
          <a:bodyPr>
            <a:normAutofit/>
          </a:bodyPr>
          <a:lstStyle/>
          <a:p>
            <a:r>
              <a:rPr lang="en-US" sz="1200" dirty="0"/>
              <a:t>11.1 SECURITY, THE TOP CONCERN FOR CLOUD USERS</a:t>
            </a:r>
          </a:p>
          <a:p>
            <a:r>
              <a:rPr lang="en-US" sz="1200" dirty="0"/>
              <a:t>11.2 CLOUD SECURITY RISKS</a:t>
            </a:r>
          </a:p>
          <a:p>
            <a:r>
              <a:rPr lang="en-US" sz="1200" dirty="0"/>
              <a:t>11.3 PRIVACY AND PRIVACY IMPACT ASSESSMENT</a:t>
            </a:r>
          </a:p>
          <a:p>
            <a:r>
              <a:rPr lang="en-US" sz="1200" dirty="0"/>
              <a:t>11.5 CLOUD DATA ENCRYPTION</a:t>
            </a:r>
          </a:p>
          <a:p>
            <a:r>
              <a:rPr lang="en-US" sz="1200" dirty="0"/>
              <a:t>11.6 SECURITY OF DATABASE SERVICES</a:t>
            </a:r>
          </a:p>
          <a:p>
            <a:r>
              <a:rPr lang="en-US" sz="1200" dirty="0"/>
              <a:t>11.7 OPERATING SYSTEM SECURITY</a:t>
            </a:r>
          </a:p>
          <a:p>
            <a:r>
              <a:rPr lang="en-US" sz="1200" dirty="0"/>
              <a:t>11.8 VIRTUAL MACHINE SECURITY</a:t>
            </a:r>
          </a:p>
          <a:p>
            <a:r>
              <a:rPr lang="en-US" sz="1200" dirty="0"/>
              <a:t>11.10 SECURITY RISKS POSED BY SHARED IMAGES</a:t>
            </a:r>
          </a:p>
          <a:p>
            <a:r>
              <a:rPr lang="en-US" sz="1200" dirty="0"/>
              <a:t>11.11 SECURITY RISKS POSED BY A MANAGEMENT OS</a:t>
            </a:r>
          </a:p>
          <a:p>
            <a:r>
              <a:rPr lang="en-US" sz="1200" dirty="0"/>
              <a:t>11.12 XOAR – BREAKING THE MONOLITHIC DESIGN OF THE TCB</a:t>
            </a:r>
          </a:p>
          <a:p>
            <a:r>
              <a:rPr lang="en-US" sz="1200" dirty="0"/>
              <a:t>11.13 A TRUSTED HYPERVISOR</a:t>
            </a:r>
          </a:p>
          <a:p>
            <a:r>
              <a:rPr lang="en-US" sz="1200" dirty="0"/>
              <a:t>11.14 MOBILE DEVICES AND CLOUD SECURITY</a:t>
            </a:r>
          </a:p>
        </p:txBody>
      </p:sp>
    </p:spTree>
    <p:extLst>
      <p:ext uri="{BB962C8B-B14F-4D97-AF65-F5344CB8AC3E}">
        <p14:creationId xmlns:p14="http://schemas.microsoft.com/office/powerpoint/2010/main" val="16029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73FDA-01BA-0F29-4D12-EB331F856DB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972662C-21C2-13FE-F6DD-873529A05D57}"/>
              </a:ext>
            </a:extLst>
          </p:cNvPr>
          <p:cNvPicPr>
            <a:picLocks noGrp="1" noChangeAspect="1"/>
          </p:cNvPicPr>
          <p:nvPr>
            <p:ph idx="1"/>
          </p:nvPr>
        </p:nvPicPr>
        <p:blipFill>
          <a:blip r:embed="rId2"/>
          <a:stretch>
            <a:fillRect/>
          </a:stretch>
        </p:blipFill>
        <p:spPr>
          <a:xfrm>
            <a:off x="2656551" y="1825625"/>
            <a:ext cx="6878897" cy="4351338"/>
          </a:xfrm>
        </p:spPr>
      </p:pic>
    </p:spTree>
    <p:extLst>
      <p:ext uri="{BB962C8B-B14F-4D97-AF65-F5344CB8AC3E}">
        <p14:creationId xmlns:p14="http://schemas.microsoft.com/office/powerpoint/2010/main" val="1023857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DFA8-2FDE-902E-A51D-4F71F7E5FA5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976C9B7-7716-230E-C2FB-E907F9DDF341}"/>
              </a:ext>
            </a:extLst>
          </p:cNvPr>
          <p:cNvPicPr>
            <a:picLocks noGrp="1" noChangeAspect="1"/>
          </p:cNvPicPr>
          <p:nvPr>
            <p:ph idx="1"/>
          </p:nvPr>
        </p:nvPicPr>
        <p:blipFill>
          <a:blip r:embed="rId2"/>
          <a:stretch>
            <a:fillRect/>
          </a:stretch>
        </p:blipFill>
        <p:spPr>
          <a:xfrm>
            <a:off x="2469885" y="1825625"/>
            <a:ext cx="7252230" cy="4351338"/>
          </a:xfrm>
        </p:spPr>
      </p:pic>
    </p:spTree>
    <p:extLst>
      <p:ext uri="{BB962C8B-B14F-4D97-AF65-F5344CB8AC3E}">
        <p14:creationId xmlns:p14="http://schemas.microsoft.com/office/powerpoint/2010/main" val="1341291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3424-79C8-03DC-EC88-1078245AA8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42FC49-D862-D9CD-CF28-62357077E34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01EBE96-17E4-24DB-5C00-AC5F1BB875FB}"/>
              </a:ext>
            </a:extLst>
          </p:cNvPr>
          <p:cNvPicPr>
            <a:picLocks noChangeAspect="1"/>
          </p:cNvPicPr>
          <p:nvPr/>
        </p:nvPicPr>
        <p:blipFill>
          <a:blip r:embed="rId2"/>
          <a:stretch>
            <a:fillRect/>
          </a:stretch>
        </p:blipFill>
        <p:spPr>
          <a:xfrm>
            <a:off x="1743075" y="795337"/>
            <a:ext cx="8705850" cy="5267325"/>
          </a:xfrm>
          <a:prstGeom prst="rect">
            <a:avLst/>
          </a:prstGeom>
        </p:spPr>
      </p:pic>
    </p:spTree>
    <p:extLst>
      <p:ext uri="{BB962C8B-B14F-4D97-AF65-F5344CB8AC3E}">
        <p14:creationId xmlns:p14="http://schemas.microsoft.com/office/powerpoint/2010/main" val="3019810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BD7F-F352-A8E4-F88F-F88FCD20F0B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2E7D5E8-F698-20EC-7B77-CA4F1A659EA6}"/>
              </a:ext>
            </a:extLst>
          </p:cNvPr>
          <p:cNvPicPr>
            <a:picLocks noGrp="1" noChangeAspect="1"/>
          </p:cNvPicPr>
          <p:nvPr>
            <p:ph idx="1"/>
          </p:nvPr>
        </p:nvPicPr>
        <p:blipFill>
          <a:blip r:embed="rId2"/>
          <a:stretch>
            <a:fillRect/>
          </a:stretch>
        </p:blipFill>
        <p:spPr>
          <a:xfrm>
            <a:off x="2695834" y="1825625"/>
            <a:ext cx="6800332" cy="4351338"/>
          </a:xfrm>
        </p:spPr>
      </p:pic>
    </p:spTree>
    <p:extLst>
      <p:ext uri="{BB962C8B-B14F-4D97-AF65-F5344CB8AC3E}">
        <p14:creationId xmlns:p14="http://schemas.microsoft.com/office/powerpoint/2010/main" val="2009114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4F4C-CA16-4F31-12B6-94A7606F05F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F6FEFCE-D04D-CB13-F9F4-ACA5AF91447B}"/>
              </a:ext>
            </a:extLst>
          </p:cNvPr>
          <p:cNvPicPr>
            <a:picLocks noGrp="1" noChangeAspect="1"/>
          </p:cNvPicPr>
          <p:nvPr>
            <p:ph idx="1"/>
          </p:nvPr>
        </p:nvPicPr>
        <p:blipFill>
          <a:blip r:embed="rId2"/>
          <a:stretch>
            <a:fillRect/>
          </a:stretch>
        </p:blipFill>
        <p:spPr>
          <a:xfrm>
            <a:off x="2800078" y="1825625"/>
            <a:ext cx="6591844" cy="4351338"/>
          </a:xfrm>
        </p:spPr>
      </p:pic>
    </p:spTree>
    <p:extLst>
      <p:ext uri="{BB962C8B-B14F-4D97-AF65-F5344CB8AC3E}">
        <p14:creationId xmlns:p14="http://schemas.microsoft.com/office/powerpoint/2010/main" val="451812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6EE5-5682-FB07-8750-F7E0133FF29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AD48CCF-87AE-733A-E5D7-B35AC4F15888}"/>
              </a:ext>
            </a:extLst>
          </p:cNvPr>
          <p:cNvPicPr>
            <a:picLocks noGrp="1" noChangeAspect="1"/>
          </p:cNvPicPr>
          <p:nvPr>
            <p:ph idx="1"/>
          </p:nvPr>
        </p:nvPicPr>
        <p:blipFill>
          <a:blip r:embed="rId2"/>
          <a:stretch>
            <a:fillRect/>
          </a:stretch>
        </p:blipFill>
        <p:spPr>
          <a:xfrm>
            <a:off x="2839749" y="1825625"/>
            <a:ext cx="6512502" cy="4351338"/>
          </a:xfrm>
        </p:spPr>
      </p:pic>
    </p:spTree>
    <p:extLst>
      <p:ext uri="{BB962C8B-B14F-4D97-AF65-F5344CB8AC3E}">
        <p14:creationId xmlns:p14="http://schemas.microsoft.com/office/powerpoint/2010/main" val="4286817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4E3A4-E385-520A-9FC1-04D247571DC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7D5E2BA-E752-8906-3AB0-510AF690583D}"/>
              </a:ext>
            </a:extLst>
          </p:cNvPr>
          <p:cNvPicPr>
            <a:picLocks noGrp="1" noChangeAspect="1"/>
          </p:cNvPicPr>
          <p:nvPr>
            <p:ph idx="1"/>
          </p:nvPr>
        </p:nvPicPr>
        <p:blipFill>
          <a:blip r:embed="rId2"/>
          <a:stretch>
            <a:fillRect/>
          </a:stretch>
        </p:blipFill>
        <p:spPr>
          <a:xfrm>
            <a:off x="2506328" y="1825625"/>
            <a:ext cx="7179343" cy="4351338"/>
          </a:xfrm>
        </p:spPr>
      </p:pic>
    </p:spTree>
    <p:extLst>
      <p:ext uri="{BB962C8B-B14F-4D97-AF65-F5344CB8AC3E}">
        <p14:creationId xmlns:p14="http://schemas.microsoft.com/office/powerpoint/2010/main" val="2479674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121DF-B236-5669-E311-C311F0850AB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22BDB08-2520-C6DC-FB67-A9CA006E663F}"/>
              </a:ext>
            </a:extLst>
          </p:cNvPr>
          <p:cNvPicPr>
            <a:picLocks noGrp="1" noChangeAspect="1"/>
          </p:cNvPicPr>
          <p:nvPr>
            <p:ph idx="1"/>
          </p:nvPr>
        </p:nvPicPr>
        <p:blipFill>
          <a:blip r:embed="rId2"/>
          <a:stretch>
            <a:fillRect/>
          </a:stretch>
        </p:blipFill>
        <p:spPr>
          <a:xfrm>
            <a:off x="2728723" y="1825625"/>
            <a:ext cx="6734554" cy="4351338"/>
          </a:xfrm>
        </p:spPr>
      </p:pic>
    </p:spTree>
    <p:extLst>
      <p:ext uri="{BB962C8B-B14F-4D97-AF65-F5344CB8AC3E}">
        <p14:creationId xmlns:p14="http://schemas.microsoft.com/office/powerpoint/2010/main" val="1544809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AEB4-3CE2-E871-FBA5-C122E165D77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422E7B5-4775-A069-EBB8-7CC149156C07}"/>
              </a:ext>
            </a:extLst>
          </p:cNvPr>
          <p:cNvPicPr>
            <a:picLocks noGrp="1" noChangeAspect="1"/>
          </p:cNvPicPr>
          <p:nvPr>
            <p:ph idx="1"/>
          </p:nvPr>
        </p:nvPicPr>
        <p:blipFill>
          <a:blip r:embed="rId2"/>
          <a:stretch>
            <a:fillRect/>
          </a:stretch>
        </p:blipFill>
        <p:spPr>
          <a:xfrm>
            <a:off x="2655656" y="1825625"/>
            <a:ext cx="6880687" cy="4351338"/>
          </a:xfrm>
        </p:spPr>
      </p:pic>
    </p:spTree>
    <p:extLst>
      <p:ext uri="{BB962C8B-B14F-4D97-AF65-F5344CB8AC3E}">
        <p14:creationId xmlns:p14="http://schemas.microsoft.com/office/powerpoint/2010/main" val="62619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55D02FF-C97A-9EFB-31E8-9636F6531ED1}"/>
              </a:ext>
            </a:extLst>
          </p:cNvPr>
          <p:cNvPicPr>
            <a:picLocks noGrp="1" noChangeAspect="1"/>
          </p:cNvPicPr>
          <p:nvPr>
            <p:ph idx="1"/>
          </p:nvPr>
        </p:nvPicPr>
        <p:blipFill>
          <a:blip r:embed="rId2"/>
          <a:stretch>
            <a:fillRect/>
          </a:stretch>
        </p:blipFill>
        <p:spPr>
          <a:xfrm>
            <a:off x="1029021" y="942975"/>
            <a:ext cx="9620250" cy="2486025"/>
          </a:xfrm>
        </p:spPr>
      </p:pic>
      <p:pic>
        <p:nvPicPr>
          <p:cNvPr id="9" name="Picture 8">
            <a:extLst>
              <a:ext uri="{FF2B5EF4-FFF2-40B4-BE49-F238E27FC236}">
                <a16:creationId xmlns:a16="http://schemas.microsoft.com/office/drawing/2014/main" id="{9647D66A-78D9-FCD4-0F4F-8F4EEA2253CF}"/>
              </a:ext>
            </a:extLst>
          </p:cNvPr>
          <p:cNvPicPr>
            <a:picLocks noChangeAspect="1"/>
          </p:cNvPicPr>
          <p:nvPr/>
        </p:nvPicPr>
        <p:blipFill>
          <a:blip r:embed="rId3"/>
          <a:stretch>
            <a:fillRect/>
          </a:stretch>
        </p:blipFill>
        <p:spPr>
          <a:xfrm>
            <a:off x="909958" y="3429000"/>
            <a:ext cx="9858375" cy="2162175"/>
          </a:xfrm>
          <a:prstGeom prst="rect">
            <a:avLst/>
          </a:prstGeom>
        </p:spPr>
      </p:pic>
    </p:spTree>
    <p:extLst>
      <p:ext uri="{BB962C8B-B14F-4D97-AF65-F5344CB8AC3E}">
        <p14:creationId xmlns:p14="http://schemas.microsoft.com/office/powerpoint/2010/main" val="127645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565BDD-5E76-D624-20C5-D6E09881E508}"/>
              </a:ext>
            </a:extLst>
          </p:cNvPr>
          <p:cNvSpPr>
            <a:spLocks noGrp="1"/>
          </p:cNvSpPr>
          <p:nvPr>
            <p:ph idx="1"/>
          </p:nvPr>
        </p:nvSpPr>
        <p:spPr>
          <a:xfrm>
            <a:off x="838200" y="236306"/>
            <a:ext cx="10515600" cy="5940657"/>
          </a:xfrm>
        </p:spPr>
        <p:txBody>
          <a:bodyPr>
            <a:normAutofit fontScale="92500" lnSpcReduction="10000"/>
          </a:bodyPr>
          <a:lstStyle/>
          <a:p>
            <a:r>
              <a:rPr lang="en-US" dirty="0"/>
              <a:t>The interconnected nature of systems makes it incredibly simple for malware to spread rapidly across networks and even international borders. This global reach amplifies the potential impact of a single security vulnerability.</a:t>
            </a:r>
          </a:p>
          <a:p>
            <a:r>
              <a:rPr lang="en-US" dirty="0"/>
              <a:t>As society becomes more reliant on digital systems for everything from communication and commerce to essential services, the security of this infrastructure becomes paramount. Disruptions can have far-reaching consequences.</a:t>
            </a:r>
          </a:p>
          <a:p>
            <a:r>
              <a:rPr lang="en-US" dirty="0"/>
              <a:t>The fact that even a nation's critical infrastructure is vulnerable to cyberattacks underscores the high stakes involved in computer security. Imagine the impact of a successful attack on power grids, healthcare systems, or financial networks.</a:t>
            </a:r>
          </a:p>
          <a:p>
            <a:r>
              <a:rPr lang="en-US" dirty="0"/>
              <a:t>The formal recognition of "cyberwarfare" as nation-state actions targeting another nation's digital infrastructure for damage or disruption signifies a new dimension of international conflict and the critical role of cybersecurity in national defense.</a:t>
            </a:r>
          </a:p>
        </p:txBody>
      </p:sp>
    </p:spTree>
    <p:extLst>
      <p:ext uri="{BB962C8B-B14F-4D97-AF65-F5344CB8AC3E}">
        <p14:creationId xmlns:p14="http://schemas.microsoft.com/office/powerpoint/2010/main" val="1197004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9BC3-C98F-44A9-478E-E34A763638FF}"/>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8CDCC01-12EE-8C3B-8F46-C20794D5AD4F}"/>
              </a:ext>
            </a:extLst>
          </p:cNvPr>
          <p:cNvPicPr>
            <a:picLocks noGrp="1" noChangeAspect="1"/>
          </p:cNvPicPr>
          <p:nvPr>
            <p:ph idx="1"/>
          </p:nvPr>
        </p:nvPicPr>
        <p:blipFill>
          <a:blip r:embed="rId2"/>
          <a:stretch>
            <a:fillRect/>
          </a:stretch>
        </p:blipFill>
        <p:spPr>
          <a:xfrm>
            <a:off x="1395412" y="2234406"/>
            <a:ext cx="9401175" cy="3533775"/>
          </a:xfrm>
        </p:spPr>
      </p:pic>
    </p:spTree>
    <p:extLst>
      <p:ext uri="{BB962C8B-B14F-4D97-AF65-F5344CB8AC3E}">
        <p14:creationId xmlns:p14="http://schemas.microsoft.com/office/powerpoint/2010/main" val="2252122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35A5-2725-4680-4AA7-55FBF0DC61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FEF2AAB-738F-78EA-9BCC-E35193EB8F31}"/>
              </a:ext>
            </a:extLst>
          </p:cNvPr>
          <p:cNvPicPr>
            <a:picLocks noGrp="1" noChangeAspect="1"/>
          </p:cNvPicPr>
          <p:nvPr>
            <p:ph idx="1"/>
          </p:nvPr>
        </p:nvPicPr>
        <p:blipFill>
          <a:blip r:embed="rId2"/>
          <a:stretch>
            <a:fillRect/>
          </a:stretch>
        </p:blipFill>
        <p:spPr>
          <a:xfrm>
            <a:off x="2428539" y="1825625"/>
            <a:ext cx="7334921" cy="4351338"/>
          </a:xfrm>
        </p:spPr>
      </p:pic>
    </p:spTree>
    <p:extLst>
      <p:ext uri="{BB962C8B-B14F-4D97-AF65-F5344CB8AC3E}">
        <p14:creationId xmlns:p14="http://schemas.microsoft.com/office/powerpoint/2010/main" val="77460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2BDAD55-9E6A-A56E-9B65-8B162546A5E9}"/>
              </a:ext>
            </a:extLst>
          </p:cNvPr>
          <p:cNvPicPr>
            <a:picLocks noGrp="1" noChangeAspect="1"/>
          </p:cNvPicPr>
          <p:nvPr>
            <p:ph idx="1"/>
          </p:nvPr>
        </p:nvPicPr>
        <p:blipFill>
          <a:blip r:embed="rId2"/>
          <a:stretch>
            <a:fillRect/>
          </a:stretch>
        </p:blipFill>
        <p:spPr>
          <a:xfrm>
            <a:off x="1726535" y="643466"/>
            <a:ext cx="8738929" cy="5571067"/>
          </a:xfrm>
          <a:prstGeom prst="rect">
            <a:avLst/>
          </a:prstGeom>
        </p:spPr>
      </p:pic>
    </p:spTree>
    <p:extLst>
      <p:ext uri="{BB962C8B-B14F-4D97-AF65-F5344CB8AC3E}">
        <p14:creationId xmlns:p14="http://schemas.microsoft.com/office/powerpoint/2010/main" val="345284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D158D-8FAD-7D5A-8CD2-3049603063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9BFA5E-7E20-B046-1BEA-61192F4CB261}"/>
              </a:ext>
            </a:extLst>
          </p:cNvPr>
          <p:cNvSpPr>
            <a:spLocks noGrp="1"/>
          </p:cNvSpPr>
          <p:nvPr>
            <p:ph idx="1"/>
          </p:nvPr>
        </p:nvSpPr>
        <p:spPr/>
        <p:txBody>
          <a:bodyPr/>
          <a:lstStyle/>
          <a:p>
            <a:r>
              <a:rPr lang="en-US" dirty="0"/>
              <a:t>The contract between a user and a CSP should [400] state clearly:</a:t>
            </a:r>
          </a:p>
          <a:p>
            <a:r>
              <a:rPr lang="en-US" dirty="0"/>
              <a:t>1. CSPs obligations to handle sensitive information and its obligation to comply with privacy laws.</a:t>
            </a:r>
          </a:p>
          <a:p>
            <a:r>
              <a:rPr lang="en-US" dirty="0"/>
              <a:t>2. CSP liabilities for mishandling sensitive information, e.g., data loss.</a:t>
            </a:r>
          </a:p>
          <a:p>
            <a:r>
              <a:rPr lang="en-US" dirty="0"/>
              <a:t>3. The rules governing ownership of the data.</a:t>
            </a:r>
          </a:p>
          <a:p>
            <a:r>
              <a:rPr lang="en-US" dirty="0"/>
              <a:t>4. Specify the geographical regions where information and backups can be stored.</a:t>
            </a:r>
          </a:p>
        </p:txBody>
      </p:sp>
    </p:spTree>
    <p:extLst>
      <p:ext uri="{BB962C8B-B14F-4D97-AF65-F5344CB8AC3E}">
        <p14:creationId xmlns:p14="http://schemas.microsoft.com/office/powerpoint/2010/main" val="338670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66A04-FB85-62D0-4AD8-7497E51B24FC}"/>
              </a:ext>
            </a:extLst>
          </p:cNvPr>
          <p:cNvSpPr>
            <a:spLocks noGrp="1"/>
          </p:cNvSpPr>
          <p:nvPr>
            <p:ph idx="1"/>
          </p:nvPr>
        </p:nvSpPr>
        <p:spPr>
          <a:xfrm>
            <a:off x="838200" y="380144"/>
            <a:ext cx="10515600" cy="5796819"/>
          </a:xfrm>
        </p:spPr>
        <p:txBody>
          <a:bodyPr/>
          <a:lstStyle/>
          <a:p>
            <a:pPr marL="0" indent="0" algn="ctr">
              <a:buNone/>
            </a:pPr>
            <a:r>
              <a:rPr lang="en-US" b="1" dirty="0">
                <a:solidFill>
                  <a:srgbClr val="FF0000"/>
                </a:solidFill>
              </a:rPr>
              <a:t>Cloud security threats</a:t>
            </a:r>
          </a:p>
          <a:p>
            <a:r>
              <a:rPr lang="en-US" dirty="0"/>
              <a:t>A cloud could be used to launch large-scale attacks against other components of the cyber infrastructure.</a:t>
            </a:r>
          </a:p>
          <a:p>
            <a:r>
              <a:rPr lang="en-US" dirty="0"/>
              <a:t>1. How the nefarious use of cloud resources can be prevented?</a:t>
            </a:r>
          </a:p>
          <a:p>
            <a:r>
              <a:rPr lang="en-US" dirty="0"/>
              <a:t>2. What are the security risks faced by cloud users?</a:t>
            </a:r>
          </a:p>
          <a:p>
            <a:pPr marL="0" indent="0">
              <a:buNone/>
            </a:pPr>
            <a:r>
              <a:rPr lang="en-US" dirty="0" err="1"/>
              <a:t>Solutions:There</a:t>
            </a:r>
            <a:r>
              <a:rPr lang="en-US" dirty="0"/>
              <a:t> are multiple ways to look at the cloud security risks. </a:t>
            </a:r>
          </a:p>
          <a:p>
            <a:r>
              <a:rPr lang="en-US" dirty="0"/>
              <a:t>traditional security threats.</a:t>
            </a:r>
          </a:p>
          <a:p>
            <a:r>
              <a:rPr lang="en-US" dirty="0"/>
              <a:t>system availability threats.</a:t>
            </a:r>
          </a:p>
          <a:p>
            <a:r>
              <a:rPr lang="en-US" dirty="0"/>
              <a:t>third-party data control threats.</a:t>
            </a:r>
          </a:p>
        </p:txBody>
      </p:sp>
    </p:spTree>
    <p:extLst>
      <p:ext uri="{BB962C8B-B14F-4D97-AF65-F5344CB8AC3E}">
        <p14:creationId xmlns:p14="http://schemas.microsoft.com/office/powerpoint/2010/main" val="206402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31B660-CF08-18AA-7370-0E62D00BC94A}"/>
              </a:ext>
            </a:extLst>
          </p:cNvPr>
          <p:cNvSpPr>
            <a:spLocks noGrp="1"/>
          </p:cNvSpPr>
          <p:nvPr>
            <p:ph idx="1"/>
          </p:nvPr>
        </p:nvSpPr>
        <p:spPr>
          <a:xfrm>
            <a:off x="838200" y="236306"/>
            <a:ext cx="10515600" cy="5940657"/>
          </a:xfrm>
        </p:spPr>
        <p:txBody>
          <a:bodyPr>
            <a:normAutofit/>
          </a:bodyPr>
          <a:lstStyle/>
          <a:p>
            <a:pPr algn="just"/>
            <a:r>
              <a:rPr lang="en-US" sz="1800" b="1" i="1" dirty="0"/>
              <a:t>Traditional threats </a:t>
            </a:r>
            <a:r>
              <a:rPr lang="en-US" sz="1800" dirty="0"/>
              <a:t>are those experienced for some time by any system connected to the Internet, but with some cloud-speciﬁc twists. The impact of traditional threats is ampliﬁed due to the vast amount of cloud resources and the large user population that can be affected.</a:t>
            </a:r>
          </a:p>
          <a:p>
            <a:pPr algn="just"/>
            <a:r>
              <a:rPr lang="en-US" sz="1800" dirty="0"/>
              <a:t>The traditional threats begin at the </a:t>
            </a:r>
            <a:r>
              <a:rPr lang="en-US" sz="1800" b="1" dirty="0"/>
              <a:t>user site</a:t>
            </a:r>
            <a:r>
              <a:rPr lang="en-US" sz="1800" dirty="0"/>
              <a:t>. The user must protect the infrastructure used to connect to the cloud and to interact with the application running on the</a:t>
            </a:r>
            <a:r>
              <a:rPr lang="en-US" sz="1800" b="1" dirty="0"/>
              <a:t> cloud</a:t>
            </a:r>
            <a:r>
              <a:rPr lang="en-US" sz="1800" dirty="0"/>
              <a:t>. This task is more difﬁcult because some components of this infrastructure are outside the ﬁrewall protecting the user.</a:t>
            </a:r>
          </a:p>
          <a:p>
            <a:pPr algn="just"/>
            <a:r>
              <a:rPr lang="en-US" sz="1800" dirty="0"/>
              <a:t>The traditional threats begin at the user site. The user must protect the infrastructure used to connect to the cloud and to interact with the application running on the cloud. This task is more difﬁcult because some components of this infrastructure e are outside the ﬁrewall protecting the user.</a:t>
            </a:r>
          </a:p>
          <a:p>
            <a:pPr algn="just"/>
            <a:endParaRPr lang="en-US" sz="1800" dirty="0"/>
          </a:p>
          <a:p>
            <a:pPr algn="just">
              <a:buFont typeface="Wingdings" panose="05000000000000000000" pitchFamily="2" charset="2"/>
              <a:buChar char="v"/>
            </a:pPr>
            <a:r>
              <a:rPr lang="en-US" sz="1800" dirty="0"/>
              <a:t>Cloud service provider attacks:</a:t>
            </a:r>
          </a:p>
          <a:p>
            <a:pPr algn="just"/>
            <a:r>
              <a:rPr lang="en-US" sz="1800" dirty="0"/>
              <a:t>distributed denial of service (DDDS) .</a:t>
            </a:r>
          </a:p>
          <a:p>
            <a:pPr algn="just"/>
            <a:r>
              <a:rPr lang="en-US" sz="1800" dirty="0"/>
              <a:t>phishing, </a:t>
            </a:r>
          </a:p>
          <a:p>
            <a:pPr algn="just"/>
            <a:r>
              <a:rPr lang="en-US" sz="1800" dirty="0"/>
              <a:t>SQL injection, </a:t>
            </a:r>
          </a:p>
          <a:p>
            <a:pPr algn="just"/>
            <a:r>
              <a:rPr lang="en-US" sz="1800" dirty="0"/>
              <a:t>or cross-site scripting</a:t>
            </a:r>
          </a:p>
        </p:txBody>
      </p:sp>
    </p:spTree>
    <p:extLst>
      <p:ext uri="{BB962C8B-B14F-4D97-AF65-F5344CB8AC3E}">
        <p14:creationId xmlns:p14="http://schemas.microsoft.com/office/powerpoint/2010/main" val="285036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BAB7C-5568-5455-AFCF-06C0EE5C99F3}"/>
              </a:ext>
            </a:extLst>
          </p:cNvPr>
          <p:cNvSpPr>
            <a:spLocks noGrp="1"/>
          </p:cNvSpPr>
          <p:nvPr>
            <p:ph idx="1"/>
          </p:nvPr>
        </p:nvSpPr>
        <p:spPr>
          <a:xfrm>
            <a:off x="838200" y="472611"/>
            <a:ext cx="10515600" cy="5704352"/>
          </a:xfrm>
        </p:spPr>
        <p:txBody>
          <a:bodyPr/>
          <a:lstStyle/>
          <a:p>
            <a:r>
              <a:rPr lang="en-US" b="1" i="1" dirty="0"/>
              <a:t>Availability of cloud services </a:t>
            </a:r>
            <a:r>
              <a:rPr lang="en-US" dirty="0"/>
              <a:t>is another major concern. System failures, power outages, and other catastrophic events could shutdown cloud services for extended periods of time.</a:t>
            </a:r>
          </a:p>
          <a:p>
            <a:r>
              <a:rPr lang="en-US" b="1" i="1" dirty="0"/>
              <a:t>Third-party</a:t>
            </a:r>
            <a:r>
              <a:rPr lang="en-US" dirty="0"/>
              <a:t> control generates a spectrum of concerns caused by lack of transparency and limited user control. For example, a cloud provider may subcontract some resources from a third party whose level of trust is questionable. </a:t>
            </a:r>
          </a:p>
        </p:txBody>
      </p:sp>
    </p:spTree>
    <p:extLst>
      <p:ext uri="{BB962C8B-B14F-4D97-AF65-F5344CB8AC3E}">
        <p14:creationId xmlns:p14="http://schemas.microsoft.com/office/powerpoint/2010/main" val="149560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2B608-5DDE-EEC2-1730-5C422F8C8EFA}"/>
              </a:ext>
            </a:extLst>
          </p:cNvPr>
          <p:cNvSpPr>
            <a:spLocks noGrp="1"/>
          </p:cNvSpPr>
          <p:nvPr>
            <p:ph idx="1"/>
          </p:nvPr>
        </p:nvSpPr>
        <p:spPr>
          <a:xfrm>
            <a:off x="838200" y="667820"/>
            <a:ext cx="10515600" cy="5509143"/>
          </a:xfrm>
        </p:spPr>
        <p:txBody>
          <a:bodyPr/>
          <a:lstStyle/>
          <a:p>
            <a:pPr algn="just"/>
            <a:r>
              <a:rPr lang="en-US" b="1" i="1" dirty="0"/>
              <a:t>The 2010 Cloud Security Alliance (CSA) report. </a:t>
            </a:r>
            <a:r>
              <a:rPr lang="en-US" dirty="0"/>
              <a:t>The report identiﬁes seven top threats to cloud computing. These threats are: the </a:t>
            </a:r>
            <a:r>
              <a:rPr lang="en-US" b="1" dirty="0"/>
              <a:t>abusive use of the cloud, APIs that are not fully secure, malicious insiders, shared technology, account hijacking, data loss or leakage, and unknown risk proﬁle.</a:t>
            </a:r>
          </a:p>
          <a:p>
            <a:pPr algn="just"/>
            <a:r>
              <a:rPr lang="en-US" b="1" dirty="0"/>
              <a:t>The 2011 CSA report. </a:t>
            </a:r>
            <a:r>
              <a:rPr lang="en-US" dirty="0"/>
              <a:t>The report “Security Guidance for Critical Area of Focus in Cloud Computing V3.0,” provides a  comprehensive analysis of the risks and makes recommendations to minimize the risk in cloud computing</a:t>
            </a:r>
          </a:p>
        </p:txBody>
      </p:sp>
    </p:spTree>
    <p:extLst>
      <p:ext uri="{BB962C8B-B14F-4D97-AF65-F5344CB8AC3E}">
        <p14:creationId xmlns:p14="http://schemas.microsoft.com/office/powerpoint/2010/main" val="2327349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Widescreen</PresentationFormat>
  <Paragraphs>52</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Aptos Display</vt:lpstr>
      <vt:lpstr>Arial</vt:lpstr>
      <vt:lpstr>Wingdings</vt:lpstr>
      <vt:lpstr>Office Theme</vt:lpstr>
      <vt:lpstr>PowerPoint Presentation</vt:lpstr>
      <vt:lpstr>CLOUD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Syed Yusuf</dc:creator>
  <cp:lastModifiedBy>Syed Yusuf</cp:lastModifiedBy>
  <cp:revision>3</cp:revision>
  <dcterms:created xsi:type="dcterms:W3CDTF">2025-04-26T06:32:03Z</dcterms:created>
  <dcterms:modified xsi:type="dcterms:W3CDTF">2025-04-28T02:41:14Z</dcterms:modified>
</cp:coreProperties>
</file>